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IBM Plex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E20246-936D-4E5D-96D3-C5EE2C94F989}">
  <a:tblStyle styleId="{6DE20246-936D-4E5D-96D3-C5EE2C94F9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Lat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IBMPlexMono-bold.fntdata"/><Relationship Id="rId52" Type="http://schemas.openxmlformats.org/officeDocument/2006/relationships/font" Target="fonts/IBMPlexMono-regular.fntdata"/><Relationship Id="rId11" Type="http://schemas.openxmlformats.org/officeDocument/2006/relationships/slide" Target="slides/slide5.xml"/><Relationship Id="rId55" Type="http://schemas.openxmlformats.org/officeDocument/2006/relationships/font" Target="fonts/IBMPlexMono-boldItalic.fntdata"/><Relationship Id="rId10" Type="http://schemas.openxmlformats.org/officeDocument/2006/relationships/slide" Target="slides/slide4.xml"/><Relationship Id="rId54" Type="http://schemas.openxmlformats.org/officeDocument/2006/relationships/font" Target="fonts/IBMPlexMon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b942b7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b942b7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7f862bca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7f862bca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00a5a33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00a5a33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4972df4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a4972df4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4972df4b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4972df4b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4972df4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4972df4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4972df4b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4972df4b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4972df4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4972df4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4972df4b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4972df4b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4972df4b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4972df4b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4972df4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a4972df4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4972df4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4972df4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4972df4b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4972df4b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4972df4b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4972df4b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4972df4b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a4972df4b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4972df4b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a4972df4b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4972df4b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4972df4b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4972df4b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4972df4b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4972df4b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4972df4b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4972df4bf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4972df4bf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notice that a contract looks like a class in object oriented programming.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have been a field is now a variable stored on persistent storage.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Looking at the first function, in order to pass data to a high-level solidity function, we use a specific memory buffer.</a:t>
            </a:r>
            <a:br>
              <a:rPr lang="en-GB"/>
            </a:br>
            <a:r>
              <a:rPr lang="en-GB"/>
              <a:t>The assignment in the body of this function is implemented using a loop in the EVM bytecode, because strings have dynamic lengths in solidity.</a:t>
            </a:r>
            <a:br>
              <a:rPr lang="en-GB"/>
            </a:br>
            <a:br>
              <a:rPr lang="en-GB"/>
            </a:br>
            <a:r>
              <a:rPr lang="en-GB"/>
              <a:t>The second function produces the keccak hash of the storage variable, again requiring a loop, as the keccak function takes its input from memory.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Lastly in order to return data to its caller, memory needs to be used again.</a:t>
            </a:r>
            <a:br>
              <a:rPr lang="en-GB"/>
            </a:b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4972df4b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4972df4b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talked about how simple statements in the source code can end up producing complex bytecode.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example gives a taste of the implicit work that needs to be performed when using arrays of dynamic length in solidity</a:t>
            </a:r>
            <a:br>
              <a:rPr lang="en-GB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Here’s a non-simplified decompilation.</a:t>
            </a:r>
            <a:br>
              <a:rPr lang="en-GB"/>
            </a:br>
            <a:br>
              <a:rPr lang="en-GB"/>
            </a:br>
            <a:r>
              <a:rPr lang="en-GB"/>
              <a:t>We can see that the code produced for this single statement is rather complex. In our want we want to remove this complexity.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4972df4b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4972df4b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4972df4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4972df4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4972df4bf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4972df4b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4972df4b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4972df4b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9460cc0f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9460cc0f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ae6db0581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ae6db0581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a4972df4b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a4972df4b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c2434a7a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9c2434a7a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f862bca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f862bca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7f862bca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7f862bca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f862bca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f862bca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4972df4bf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4972df4b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E0D0D">
            <a:alpha val="96470"/>
          </a:srgbClr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803850" y="13545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895900" cy="3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99975" y="18006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9275" y="0"/>
            <a:ext cx="4494725" cy="44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Left)" type="tx">
  <p:cSld name="TITLE_AND_BODY">
    <p:bg>
      <p:bgPr>
        <a:solidFill>
          <a:srgbClr val="0E0D0D">
            <a:alpha val="96470"/>
          </a:srgbClr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18808" l="8750" r="0" t="8686"/>
          <a:stretch/>
        </p:blipFill>
        <p:spPr>
          <a:xfrm flipH="1">
            <a:off x="6891025" y="0"/>
            <a:ext cx="2252975" cy="17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</a:t>
            </a: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(Right)">
  <p:cSld name="TITLE_AND_BODY_1">
    <p:bg>
      <p:bgPr>
        <a:solidFill>
          <a:srgbClr val="0E0D0D">
            <a:alpha val="96470"/>
          </a:srgbClr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18808" l="8750" r="0" t="8686"/>
          <a:stretch/>
        </p:blipFill>
        <p:spPr>
          <a:xfrm>
            <a:off x="0" y="0"/>
            <a:ext cx="1585375" cy="12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005150" y="193725"/>
            <a:ext cx="59103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627450" y="1071100"/>
            <a:ext cx="39351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5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daub Title Slide">
  <p:cSld name="TITLE_1_1_1_1_1">
    <p:bg>
      <p:bgPr>
        <a:solidFill>
          <a:srgbClr val="0E0D0D">
            <a:alpha val="96470"/>
          </a:srgbClr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914400"/>
            <a:ext cx="3232348" cy="32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ract Library Title Slide">
  <p:cSld name="TITLE_1_1_1_1_2">
    <p:bg>
      <p:bgPr>
        <a:solidFill>
          <a:srgbClr val="0E0D0D">
            <a:alpha val="96470"/>
          </a:srgbClr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" y="838200"/>
            <a:ext cx="3232348" cy="32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tchdog Title Slide">
  <p:cSld name="TITLE_1_1_1">
    <p:bg>
      <p:bgPr>
        <a:solidFill>
          <a:srgbClr val="0E0D0D">
            <a:alpha val="96470"/>
          </a:srgbClr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914400"/>
            <a:ext cx="3232348" cy="32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tchtower Title Slide">
  <p:cSld name="TITLE_1">
    <p:bg>
      <p:bgPr>
        <a:solidFill>
          <a:srgbClr val="0E0D0D">
            <a:alpha val="96470"/>
          </a:srgbClr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902600"/>
            <a:ext cx="3232348" cy="323586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2890828" y="4673555"/>
            <a:ext cx="40359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So, You Think You Can Write an EVM Decompiler?</a:t>
            </a:r>
            <a:endParaRPr i="1" sz="300">
              <a:solidFill>
                <a:schemeClr val="l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E0D0D">
            <a:alpha val="9647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 Vietnam"/>
              <a:buNone/>
              <a:defRPr sz="28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e Vietnam"/>
              <a:buChar char="●"/>
              <a:defRPr sz="13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○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■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●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○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■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●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e Vietnam"/>
              <a:buChar char="○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Be Vietnam"/>
              <a:buChar char="■"/>
              <a:defRPr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38218" y="464413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nevillegrech/gigahorse-toolchain" TargetMode="External"/><Relationship Id="rId4" Type="http://schemas.openxmlformats.org/officeDocument/2006/relationships/hyperlink" Target="https://library.dedaub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ctrTitle"/>
          </p:nvPr>
        </p:nvSpPr>
        <p:spPr>
          <a:xfrm>
            <a:off x="3803850" y="12021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So, You Think You Can Write an EVM Decompiler?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0" name="Google Shape;60;p10"/>
          <p:cNvSpPr txBox="1"/>
          <p:nvPr/>
        </p:nvSpPr>
        <p:spPr>
          <a:xfrm>
            <a:off x="3810000" y="2895600"/>
            <a:ext cx="501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Yannis Smaragdakis (                           , U.Athens)</a:t>
            </a:r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942" y="2724826"/>
            <a:ext cx="1447101" cy="8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Decompilation Definition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59275" y="1268550"/>
            <a:ext cx="7038900" cy="23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T</a:t>
            </a:r>
            <a:r>
              <a:rPr lang="en-GB" sz="1800"/>
              <a:t>he recovery of a structured intermediate representation (three-address code) from  very low-level bytecode.</a:t>
            </a:r>
            <a:endParaRPr sz="1800"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59275" y="963750"/>
            <a:ext cx="418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@simpleTransfer_59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(v70arg0, v70arg1, v70arg2, v70arg3)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{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0x72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v70arg2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v91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SHL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MSTORE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v91,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v91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// calls method abi_encode_tuple_t_address_t_uint256__to_t_address_t_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...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0xaa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vaa_0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va0, v70arg0, v70arg1,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474075" y="959041"/>
            <a:ext cx="423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vb3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vaa_0, vb0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GAS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vb8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vb7, v87,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vb0, vb3, vb0,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vb9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vb8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vbb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vb9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JUMPI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vbb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RETURNDATACOPY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vc4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0xc6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REVERT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vc4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700"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…</a:t>
            </a:r>
            <a:endParaRPr sz="700"/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359275" y="393750"/>
            <a:ext cx="6141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Gigahorse Three-Address-Code (TAC)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59275" y="963750"/>
            <a:ext cx="418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@simpleTransfer_59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(v70arg0, v70arg1, v70arg2, v70arg3)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{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0x72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v70arg2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v91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SHL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MSTORE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v91,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v91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// calls method abi_encode_tuple_t_address_t_uint256__to_t_address_t_...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0xaa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vaa_0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va0, v70arg0, v70arg1,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4474075" y="959041"/>
            <a:ext cx="423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vb3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vaa_0, vb0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GAS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vb8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vb7, v87,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vb0, vb3, vb0,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vb9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vb8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vbb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vb9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JUMPI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vbb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RETURNDATACOPY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vc4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0xc6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REVERT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vc4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700"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IBM Plex Mono"/>
                <a:ea typeface="IBM Plex Mono"/>
                <a:cs typeface="IBM Plex Mono"/>
                <a:sym typeface="IBM Plex Mono"/>
              </a:rPr>
              <a:t>…</a:t>
            </a:r>
            <a:endParaRPr sz="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59275" y="4212106"/>
            <a:ext cx="76386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0xaa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vaa_0 = </a:t>
            </a:r>
            <a:r>
              <a:rPr lang="en-GB" sz="13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CALLPRIVATE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va7(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va0, v70arg0, v70arg1, va1(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13925" y="912825"/>
            <a:ext cx="76386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 </a:t>
            </a:r>
            <a:r>
              <a:rPr lang="en-GB" sz="13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@simpleTransfer_59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(v70arg0, v70arg1, v70arg2, v70arg3) </a:t>
            </a:r>
            <a:r>
              <a:rPr lang="en-GB" sz="13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private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4474075" y="2739175"/>
            <a:ext cx="30441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0xbf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13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JUMPI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vbc(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vbb</a:t>
            </a:r>
            <a:endParaRPr sz="13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359275" y="393750"/>
            <a:ext cx="6141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Gigahorse Three-Address-Code (TAC)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59275" y="963750"/>
            <a:ext cx="418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@simpleTransfer_59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(v70arg0, v70arg1, v70arg2, v70arg3) </a:t>
            </a:r>
            <a:r>
              <a:rPr lang="en-GB" sz="7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{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0x72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v72(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0xffffffffffffffffffffffffffffffffffffffff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v70arg2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v91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v8f(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v93(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0xffffffff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v88(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SHL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v99(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v98(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MSTORE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v91, v9b(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0xa9059cbb00000000000000000000000000000000000000000000000000000000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0x9e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v9e(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v91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// calls method abi_encode_tuple_t_address_t_uint256__to_t_address_t_...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0xaa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vaa_0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CALLPRIVATE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va7(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va0, v70arg0, v70arg1, va1(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4474075" y="959041"/>
            <a:ext cx="423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0xae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MLOAD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vae(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vb3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SUB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vaa_0, vb0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vb7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GAS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0xb8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vb8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vb7, v87, vb5(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vb0, vb3, vb0, vac(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0xb9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vb9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vb8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vbb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ISZERO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vb9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0xbc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0xbf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JUMPI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vbc(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vbb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prev=[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], succ=[]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vc0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0xc1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0xc3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RETURNDATACOPY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vc1(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vc0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0xc4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vc4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RETURNDATASIZE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0xc5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=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CONST</a:t>
            </a:r>
            <a:endParaRPr sz="700">
              <a:solidFill>
                <a:srgbClr val="4EC9B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0xc6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REVERT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vc5(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vc4</a:t>
            </a:r>
            <a:endParaRPr sz="70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700"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7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Begin</a:t>
            </a:r>
            <a:r>
              <a:rPr lang="en-GB" sz="7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block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endParaRPr sz="7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IBM Plex Mono"/>
                <a:ea typeface="IBM Plex Mono"/>
                <a:cs typeface="IBM Plex Mono"/>
                <a:sym typeface="IBM Plex Mono"/>
              </a:rPr>
              <a:t>…</a:t>
            </a:r>
            <a:endParaRPr sz="7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59275" y="4212106"/>
            <a:ext cx="76386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0xaa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vaa_0 = </a:t>
            </a:r>
            <a:r>
              <a:rPr lang="en-GB" sz="13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CALLPRIVATE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va7(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0x30c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va0, v70arg0, v70arg1, va1(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0xab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313925" y="912825"/>
            <a:ext cx="76386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 </a:t>
            </a:r>
            <a:r>
              <a:rPr lang="en-GB" sz="13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@simpleTransfer_59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(v70arg0, v70arg1, v70arg2, v70arg3) </a:t>
            </a:r>
            <a:r>
              <a:rPr lang="en-GB" sz="130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private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474075" y="2739175"/>
            <a:ext cx="3044100" cy="38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0xbf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: </a:t>
            </a:r>
            <a:r>
              <a:rPr lang="en-GB" sz="130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JUMPI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vbc(</a:t>
            </a:r>
            <a:r>
              <a:rPr lang="en-GB" sz="13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0xc7</a:t>
            </a:r>
            <a:r>
              <a:rPr lang="en-GB" sz="130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), vbb</a:t>
            </a:r>
            <a:endParaRPr sz="1300">
              <a:solidFill>
                <a:srgbClr val="B5CEA8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359275" y="393750"/>
            <a:ext cx="6141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Gigahorse Three-Address-Code (TAC)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6758207" y="835578"/>
            <a:ext cx="2683800" cy="181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Recovered:</a:t>
            </a:r>
            <a:endParaRPr sz="17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e Vietnam"/>
              <a:buChar char="-"/>
            </a:pPr>
            <a:r>
              <a:rPr lang="en-GB" sz="17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Variables</a:t>
            </a:r>
            <a:endParaRPr sz="17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e Vietnam"/>
              <a:buChar char="-"/>
            </a:pPr>
            <a:r>
              <a:rPr lang="en-GB" sz="17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Private functions</a:t>
            </a:r>
            <a:endParaRPr sz="17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Be Vietnam"/>
              <a:buChar char="-"/>
            </a:pPr>
            <a:r>
              <a:rPr lang="en-GB" sz="17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Most control flow</a:t>
            </a:r>
            <a:endParaRPr sz="1700">
              <a:solidFill>
                <a:srgbClr val="FFFFFF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Difficulties #1, #2: Control Flow + Functions</a:t>
            </a:r>
            <a:endParaRPr/>
          </a:p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59275" y="393750"/>
            <a:ext cx="6345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Simple EVM program (Disassembled): 710 loc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4"/>
          <p:cNvSpPr txBox="1"/>
          <p:nvPr/>
        </p:nvSpPr>
        <p:spPr>
          <a:xfrm>
            <a:off x="1076400" y="1525075"/>
            <a:ext cx="3912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0x80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0x4: MSTORE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0x5: CALLVALUE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0x7: ISZERO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0x11: POP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0x12: PUSH1 	0x4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0x14: CALLDATASIZE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0x15: LT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0x19: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0x1a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0x1c: CALLDATALOAD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0x1d: PUSH1 	0xe0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0x1f: SHR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0x21: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0x12e49406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0x26: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0x27: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0x2a: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002800" y="1525075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0x2c: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0x87d7a5f4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0x31: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0x32: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0x35: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0x37: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0x39: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0x3a: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0x3c: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0x3f: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0x42: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0x44: STOP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0x49: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0x4c: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0x4e: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0x50: MLOAD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0x51: PUSH2 	0x5a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0x54: SWAP2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0x55: SWAP1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0x59: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…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48525" y="870875"/>
            <a:ext cx="1181400" cy="637800"/>
          </a:xfrm>
          <a:prstGeom prst="wedgeRoundRectCallout">
            <a:avLst>
              <a:gd fmla="val 37407" name="adj1"/>
              <a:gd fmla="val 65452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contract entry-point</a:t>
            </a:r>
            <a:endParaRPr sz="13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4946525" y="1489475"/>
            <a:ext cx="3000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  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0x131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0x132: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0x133: MSTORE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0x134: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0x135: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0x136: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0x138: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0x13a: PUSH1     0x20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0x13c: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0x13d: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0x13e: SWAP1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0x140: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0x143: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0x145: DUP4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0x146: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0x147: DUP5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0x148: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0x128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0x14b: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0x14d: SWAP3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0x14e: SWAP2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0x150: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0x151: JUMP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7336325" y="3367700"/>
            <a:ext cx="1695900" cy="141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B5600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0x14d: SWAP3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0x14e: SWAP2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0x14f: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0x150: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0x151: JUMP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85" name="Google Shape;185;p24"/>
          <p:cNvCxnSpPr>
            <a:endCxn id="184" idx="1"/>
          </p:cNvCxnSpPr>
          <p:nvPr/>
        </p:nvCxnSpPr>
        <p:spPr>
          <a:xfrm flipH="1" rot="10800000">
            <a:off x="6312425" y="4074950"/>
            <a:ext cx="1023900" cy="60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4"/>
          <p:cNvSpPr txBox="1"/>
          <p:nvPr/>
        </p:nvSpPr>
        <p:spPr>
          <a:xfrm>
            <a:off x="6552250" y="67275"/>
            <a:ext cx="2469000" cy="19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0x1a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0x1c: CALLDATALOAD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0x1d: PUSH1 	0xe0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0x1f: SHR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0x20: DUP1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0x21: PUSH4  </a:t>
            </a:r>
            <a:r>
              <a:rPr lang="en-GB" sz="13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0x12e49406</a:t>
            </a:r>
            <a:endParaRPr sz="13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0x26: EQ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0x27: PUSH2 	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0x2a: JUMPI</a:t>
            </a:r>
            <a:endParaRPr sz="13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065900" y="2135175"/>
            <a:ext cx="19551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0x46: PUSH2 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0x49: PUSH2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0x4c: JUMP</a:t>
            </a:r>
            <a:endParaRPr sz="1300"/>
          </a:p>
        </p:txBody>
      </p:sp>
      <p:cxnSp>
        <p:nvCxnSpPr>
          <p:cNvPr id="188" name="Google Shape;188;p24"/>
          <p:cNvCxnSpPr>
            <a:endCxn id="187" idx="1"/>
          </p:cNvCxnSpPr>
          <p:nvPr/>
        </p:nvCxnSpPr>
        <p:spPr>
          <a:xfrm flipH="1" rot="10800000">
            <a:off x="4387800" y="2634075"/>
            <a:ext cx="2678100" cy="108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4"/>
          <p:cNvCxnSpPr>
            <a:endCxn id="186" idx="1"/>
          </p:cNvCxnSpPr>
          <p:nvPr/>
        </p:nvCxnSpPr>
        <p:spPr>
          <a:xfrm flipH="1" rot="10800000">
            <a:off x="2824750" y="1060125"/>
            <a:ext cx="3727500" cy="318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Heart of the Problem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283680" y="1131269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/>
              <a:t>Execution of the code determines structure of the code!</a:t>
            </a:r>
            <a:endParaRPr b="1" sz="24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Need work to tell if a </a:t>
            </a:r>
            <a:r>
              <a:rPr lang="en-GB" sz="1900">
                <a:latin typeface="IBM Plex Mono"/>
                <a:ea typeface="IBM Plex Mono"/>
                <a:cs typeface="IBM Plex Mono"/>
                <a:sym typeface="IBM Plex Mono"/>
              </a:rPr>
              <a:t>JUMP</a:t>
            </a:r>
            <a:r>
              <a:rPr lang="en-GB" sz="1900"/>
              <a:t> is: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○"/>
            </a:pPr>
            <a:r>
              <a:rPr lang="en-GB" sz="1900">
                <a:latin typeface="IBM Plex Mono"/>
                <a:ea typeface="IBM Plex Mono"/>
                <a:cs typeface="IBM Plex Mono"/>
                <a:sym typeface="IBM Plex Mono"/>
              </a:rPr>
              <a:t>if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○"/>
            </a:pPr>
            <a:r>
              <a:rPr lang="en-GB" sz="1900">
                <a:latin typeface="IBM Plex Mono"/>
                <a:ea typeface="IBM Plex Mono"/>
                <a:cs typeface="IBM Plex Mono"/>
                <a:sym typeface="IBM Plex Mono"/>
              </a:rPr>
              <a:t>for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function call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return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Secondarily: </a:t>
            </a:r>
            <a:r>
              <a:rPr i="1" lang="en-GB" sz="1900"/>
              <a:t>does the top of the stack at this instruction contain a jump label, or a run-time value?</a:t>
            </a:r>
            <a:endParaRPr i="1" sz="1900"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7336325" y="3367700"/>
            <a:ext cx="1695900" cy="141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B5600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0x14d: SWAP3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0x14e: SWAP2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0x14f: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0x150: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0x151: JUMP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7065900" y="2135175"/>
            <a:ext cx="19551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0x46: PUSH2 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0x49: PUSH2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0x4c: JUMP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"Obvious'' solution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268561" y="1274900"/>
            <a:ext cx="731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Execution of the code determines structure of the code?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-GB" sz="2300"/>
              <a:t>Just execute the code to discover its structure!</a:t>
            </a:r>
            <a:endParaRPr b="1"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several decompilers have tried to do just that: </a:t>
            </a:r>
            <a:r>
              <a:rPr i="1" lang="en-GB" sz="1900"/>
              <a:t>symbolic execution</a:t>
            </a:r>
            <a:endParaRPr i="1"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GB" sz="1900"/>
              <a:t>Porosity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GB" sz="1900"/>
              <a:t>Panoramix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GB" sz="1900"/>
              <a:t>Heimdall-rs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i="1" lang="en-GB" sz="1900"/>
              <a:t>that's not what we do</a:t>
            </a:r>
            <a:endParaRPr i="1" sz="1900"/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7336325" y="3367700"/>
            <a:ext cx="1695900" cy="141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B5600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0x14d: SWAP3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0x14e: SWAP2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0x14f: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0x150: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0x151: JUMP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7065900" y="2135175"/>
            <a:ext cx="19551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0x46: PUSH2 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0x49: PUSH2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0x4c: JUMP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359275" y="1651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to Heimdall-rs: Completeness</a:t>
            </a:r>
            <a:endParaRPr/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aphicFrame>
        <p:nvGraphicFramePr>
          <p:cNvPr id="214" name="Google Shape;214;p27"/>
          <p:cNvGraphicFramePr/>
          <p:nvPr/>
        </p:nvGraphicFramePr>
        <p:xfrm>
          <a:off x="924969" y="22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{6DE20246-936D-4E5D-96D3-C5EE2C94F989}</a:tableStyleId>
              </a:tblPr>
              <a:tblGrid>
                <a:gridCol w="1598475"/>
                <a:gridCol w="2804125"/>
                <a:gridCol w="1984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Unique External Calls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Unique Events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Gigahorse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13600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13661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Heimdall-rs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9841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>
                          <a:solidFill>
                            <a:schemeClr val="lt1"/>
                          </a:solidFill>
                        </a:rPr>
                        <a:t>9505</a:t>
                      </a:r>
                      <a:endParaRPr sz="1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p27"/>
          <p:cNvSpPr/>
          <p:nvPr/>
        </p:nvSpPr>
        <p:spPr>
          <a:xfrm>
            <a:off x="3690244" y="1906650"/>
            <a:ext cx="1994100" cy="254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Yul Dataset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4737213" y="2811760"/>
            <a:ext cx="252000" cy="252000"/>
          </a:xfrm>
          <a:prstGeom prst="mathPlus">
            <a:avLst>
              <a:gd fmla="val 23520" name="adj1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4737222" y="3272610"/>
            <a:ext cx="252000" cy="2520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6869013" y="2811760"/>
            <a:ext cx="252000" cy="252000"/>
          </a:xfrm>
          <a:prstGeom prst="mathPlus">
            <a:avLst>
              <a:gd fmla="val 23520" name="adj1"/>
            </a:avLst>
          </a:prstGeom>
          <a:solidFill>
            <a:srgbClr val="82C7A5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6869022" y="3272610"/>
            <a:ext cx="252000" cy="252000"/>
          </a:xfrm>
          <a:prstGeom prst="mathMin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59275" y="393750"/>
            <a:ext cx="6353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Problem with "Just Execute the Code''</a:t>
            </a:r>
            <a:endParaRPr sz="2500"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Code has exponential (or infinite) number of paths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how can you cover all?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only need to simulate the parts of the code that involve jump labels, not all values!</a:t>
            </a:r>
            <a:endParaRPr i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Compiler has performed very complex optimizations, merged code from far-away source positions</a:t>
            </a:r>
            <a:endParaRPr sz="1900"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We (Dedaub) have a long-running public decompiler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○"/>
            </a:pPr>
            <a:r>
              <a:rPr i="1" lang="en-GB" sz="1800"/>
              <a:t>Gigahorse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Mono"/>
              <a:buChar char="○"/>
            </a:pPr>
            <a:r>
              <a:rPr lang="en-GB" sz="1800" u="sng">
                <a:latin typeface="IBM Plex Mono"/>
                <a:ea typeface="IBM Plex Mono"/>
                <a:cs typeface="IBM Plex Mono"/>
                <a:sym typeface="IBM Plex Mono"/>
              </a:rPr>
              <a:t>app.dedaub.com</a:t>
            </a:r>
            <a:endParaRPr sz="1800" u="sng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○"/>
            </a:pPr>
            <a:r>
              <a:rPr lang="en-GB" sz="1800"/>
              <a:t>used by many hundreds every day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10,000 registered users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algorithms documented in several research publications </a:t>
            </a:r>
            <a:r>
              <a:rPr i="1" lang="en-GB" sz="1300"/>
              <a:t>[ICSE'19, OOPSLA'20, OOPSLA'22, ISSTA'25, ICSE'26]</a:t>
            </a:r>
            <a:r>
              <a:rPr lang="en-GB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open source for the most part, source-level proprietary</a:t>
            </a:r>
            <a:endParaRPr/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359275" y="393750"/>
            <a:ext cx="581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+ Context</a:t>
            </a:r>
            <a:endParaRPr/>
          </a:p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59275" y="393750"/>
            <a:ext cx="6353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Problem with "Just Execute the Code''</a:t>
            </a:r>
            <a:endParaRPr sz="2500"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Code has exponential (or infinite) number of paths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how can you cover all?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only need to simulate the parts of the code that involve jump labels, not all values!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Compiler has performed very complex optimizations, merged code from far-away source positions</a:t>
            </a:r>
            <a:endParaRPr sz="19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900"/>
              <a:t>- is that a label at the top of the stack?</a:t>
            </a:r>
            <a:br>
              <a:rPr i="1" lang="en-GB" sz="1900"/>
            </a:br>
            <a:r>
              <a:rPr i="1" lang="en-GB" sz="1900"/>
              <a:t>- depends!</a:t>
            </a:r>
            <a:endParaRPr i="1" sz="1900"/>
          </a:p>
        </p:txBody>
      </p:sp>
      <p:sp>
        <p:nvSpPr>
          <p:cNvPr id="233" name="Google Shape;2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7336325" y="3367700"/>
            <a:ext cx="1695900" cy="141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B5600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0x14d: SWAP3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0x14e: SWAP2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0x14f: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0x150: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0x151: JUMP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359275" y="393750"/>
            <a:ext cx="6353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What We Do Instead: </a:t>
            </a:r>
            <a:r>
              <a:rPr i="1" lang="en-GB" sz="2500"/>
              <a:t>Static Analysis</a:t>
            </a:r>
            <a:endParaRPr i="1" sz="2500"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Approximation of what the code does for all possible executions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how to distinguish ones that do things differently?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GB" sz="1900"/>
              <a:t>"</a:t>
            </a:r>
            <a:r>
              <a:rPr i="1" lang="en-GB" sz="1900"/>
              <a:t>context sensitivity</a:t>
            </a:r>
            <a:r>
              <a:rPr lang="en-GB" sz="1900"/>
              <a:t>''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-GB" sz="1900"/>
              <a:t>classify executions into a finite (but large) number of bins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use the same algorithm to also tell us which parts of the code involve jump labels</a:t>
            </a:r>
            <a:r>
              <a:rPr lang="en-GB" sz="1900"/>
              <a:t> positions</a:t>
            </a:r>
            <a:endParaRPr sz="1900"/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359275" y="393750"/>
            <a:ext cx="62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Algorithm </a:t>
            </a:r>
            <a:r>
              <a:rPr i="1" lang="en-GB"/>
              <a:t>(slightly simplified  </a:t>
            </a:r>
            <a:r>
              <a:rPr lang="en-GB"/>
              <a:t>😜</a:t>
            </a:r>
            <a:r>
              <a:rPr i="1" lang="en-GB"/>
              <a:t>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359275" y="1344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When calling a function do we need to remember where it was called from?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/>
              <a:t>Yes.</a:t>
            </a:r>
            <a:endParaRPr sz="2400"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59275" y="393750"/>
            <a:ext cx="629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Algorithm </a:t>
            </a:r>
            <a:r>
              <a:rPr i="1" lang="en-GB"/>
              <a:t>(slightly simplified  </a:t>
            </a:r>
            <a:r>
              <a:rPr lang="en-GB"/>
              <a:t>😜</a:t>
            </a:r>
            <a:r>
              <a:rPr i="1" lang="en-GB"/>
              <a:t>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359275" y="13447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/>
              <a:t>When a function returns do we need to remember it was ever called?</a:t>
            </a:r>
            <a:endParaRPr i="1"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No</a:t>
            </a:r>
            <a:r>
              <a:rPr lang="en-GB" sz="2400"/>
              <a:t>.</a:t>
            </a:r>
            <a:endParaRPr sz="2400"/>
          </a:p>
        </p:txBody>
      </p:sp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359275" y="393750"/>
            <a:ext cx="6353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Similar Complications: Recognizing (Private) Functions</a:t>
            </a:r>
            <a:endParaRPr i="1" sz="2500"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59275" y="1335389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How many arguments are passed in this call? Of what types? How many values are returned?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maybe it depends?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some call site may be ignoring some returns?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EVM has no well-structured stack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Need again complex algorithms</a:t>
            </a:r>
            <a:endParaRPr sz="1900"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7065900" y="2135175"/>
            <a:ext cx="19551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0x46: PUSH2 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0x49: PUSH2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0x4c: JUMP</a:t>
            </a:r>
            <a:endParaRPr sz="1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Difficulties #3, #4: Memory Modeling, Storage Modeling</a:t>
            </a:r>
            <a:endParaRPr/>
          </a:p>
        </p:txBody>
      </p:sp>
      <p:sp>
        <p:nvSpPr>
          <p:cNvPr id="269" name="Google Shape;269;p3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EVM Data Stores, through Solidity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Two kinds of stores: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-GB" sz="1800"/>
              <a:t>Storage: </a:t>
            </a:r>
            <a:r>
              <a:rPr lang="en-GB" sz="1800"/>
              <a:t>Persistent, kept on the blockchain’s state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1" lang="en-GB" sz="1800"/>
              <a:t>Memory:</a:t>
            </a:r>
            <a:r>
              <a:rPr lang="en-GB" sz="1800"/>
              <a:t> Volatile, per transaction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Memory is used by the compiler as a scratchpad for all computations of data with undetermined length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arrays, strings</a:t>
            </a:r>
            <a:endParaRPr sz="1800"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Solidity Smart Contract Example</a:t>
            </a:r>
            <a:endParaRPr/>
          </a:p>
        </p:txBody>
      </p:sp>
      <p:sp>
        <p:nvSpPr>
          <p:cNvPr id="283" name="Google Shape;283;p36"/>
          <p:cNvSpPr txBox="1"/>
          <p:nvPr/>
        </p:nvSpPr>
        <p:spPr>
          <a:xfrm>
            <a:off x="729450" y="1103825"/>
            <a:ext cx="7399200" cy="28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contract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Example{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string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onStorage;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setIt(string memory newStr)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public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{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onStorage = newStr;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getHash()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public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view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returns</a:t>
            </a: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(bytes32) {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return keccak256(onStorage);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}</a:t>
            </a:r>
            <a:endParaRPr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2716550" y="1103825"/>
            <a:ext cx="1393200" cy="692400"/>
          </a:xfrm>
          <a:prstGeom prst="wedgeRoundRectCallout">
            <a:avLst>
              <a:gd fmla="val -34100" name="adj1"/>
              <a:gd fmla="val 61464" name="adj2"/>
              <a:gd fmla="val 0" name="adj3"/>
            </a:avLst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On persistent storage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4205475" y="1399100"/>
            <a:ext cx="1707300" cy="736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Argument passed through memory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86" name="Google Shape;286;p36"/>
          <p:cNvSpPr/>
          <p:nvPr/>
        </p:nvSpPr>
        <p:spPr>
          <a:xfrm>
            <a:off x="6128075" y="2347050"/>
            <a:ext cx="1707300" cy="647400"/>
          </a:xfrm>
          <a:prstGeom prst="wedgeRoundRectCallout">
            <a:avLst>
              <a:gd fmla="val -34979" name="adj1"/>
              <a:gd fmla="val 64249" name="adj2"/>
              <a:gd fmla="val 0" name="adj3"/>
            </a:avLst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Return passed through memory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2806250" y="3624225"/>
            <a:ext cx="2335200" cy="460200"/>
          </a:xfrm>
          <a:prstGeom prst="wedgeRoundRectCallout">
            <a:avLst>
              <a:gd fmla="val -21428" name="adj1"/>
              <a:gd fmla="val -59522" name="adj2"/>
              <a:gd fmla="val 0" name="adj3"/>
            </a:avLst>
          </a:prstGeom>
          <a:solidFill>
            <a:srgbClr val="B5CE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e Vietnam"/>
                <a:ea typeface="Be Vietnam"/>
                <a:cs typeface="Be Vietnam"/>
                <a:sym typeface="Be Vietnam"/>
              </a:rPr>
              <a:t>Keccak hashes memory contents</a:t>
            </a:r>
            <a:endParaRPr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189175" y="235000"/>
            <a:ext cx="6947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“Memory” hides a lot of implicit computation!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119675" y="991150"/>
            <a:ext cx="5240100" cy="796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mapping</a:t>
            </a: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(string =&gt; string) mTokens; …</a:t>
            </a:r>
            <a:br>
              <a:rPr lang="en-GB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 getToken(string pDocumentHash) </a:t>
            </a:r>
            <a:r>
              <a:rPr lang="en-GB" sz="12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returns</a:t>
            </a: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(string)</a:t>
            </a:r>
            <a:br>
              <a:rPr lang="en-GB" sz="12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1200">
                <a:latin typeface="Roboto Mono"/>
                <a:ea typeface="Roboto Mono"/>
                <a:cs typeface="Roboto Mono"/>
                <a:sym typeface="Roboto Mono"/>
              </a:rPr>
              <a:t>{ return mTokens[pDocumentHash];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5169050" y="958425"/>
            <a:ext cx="397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if (!var6)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label_063A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return var1;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 else if (0x1f &lt; var6)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 temp10=var4; var temp11 = temp10 + var6; var4=temp11;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memory[0x00:0x20] = var5;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 temp12 = keccak256(memory[0x00:0x20]);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memory[temp10:temp10 + 0x20] = storage[temp12];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var5 = temp12 + 0x01;  var6 = temp10 + 0x20;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if (var4 &lt;= var6) { goto label_0631;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label_061D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 temp13 = var5;  var temp14 = var6;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memory[temp14:temp14 + 0x20] = storage[temp13];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var5 = temp13 + 0x01;  var6 = temp14 + 0x20;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if (var4 &gt; var6) { goto label_061D;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label_0631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 temp15 = var4; var temp16 = temp15+(var6 - temp15&amp;0x1f);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var6 = temp15;  var4 = temp16;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goto label_063A;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 else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 temp17 = var4;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memory[temp17:temp17+0x20] = storage[var5]/0x0100 * 0x0100;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var4 = temp17 + 0x20;  var6 = var6;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goto label_063A;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} else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label_0559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temp18 = var9;  var temp19 = var8;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memory[temp19:temp19 + 0x20] = memory[temp18:temp18 + 0x20];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var8 = temp19 + 0x20; var9 = temp18 + 0x20; var7 = var7-0x20;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if (var7 &lt; 0x20) { goto label_0573;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else { goto label_0559;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}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1270400" y="1787950"/>
            <a:ext cx="377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getToken(var arg0) returns (var r0)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var var0 = 0x053b;  var0 = func_06C6();  var var1 = 0x02;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var temp0 = arg0;  var var2 = temp0;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var var3 = memory[0x40:0x60];  var var4 = var3;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var var5 = var2 + 0x20;  var var6 = memory[var2:var2 + 0x20];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var var7 = var6;  var var8 = var4;  var var9 = var5;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if (var7 &lt; 0x20) {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700">
                <a:solidFill>
                  <a:srgbClr val="B5CEA8"/>
                </a:solidFill>
                <a:latin typeface="IBM Plex Mono"/>
                <a:ea typeface="IBM Plex Mono"/>
                <a:cs typeface="IBM Plex Mono"/>
                <a:sym typeface="IBM Plex Mono"/>
              </a:rPr>
              <a:t>label_0573</a:t>
            </a: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temp1 = 0x0100 ** (0x20 - var7) - 0x01;  var temp2 = var8;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memory[temp2:temp2 + 0x20] = (memory[var9:var9 + 0x20] &amp; ~temp1) | (memory[temp2:temp2 + 0x20] &amp; temp1);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temp3 = var6 + var4;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memory[temp3:temp3 + 0x20] = var1;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temp4 = memory[0x40:0x60];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temp5 = keccak256(memory[temp4:temp4+(temp3+0x20)-temp4]);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temp6 = storage[temp5];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temp7 = (!(temp6 &amp; 0x01) * 0x0100 - 0x01 &amp; temp6) / 0x02;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temp8 = memory[0x40:0x60];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memory[0x40:0x60] = temp8 + (temp7+0x1f) / 0x20 * 0x20 + 0x20;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var1 = temp8;  var2 = temp5;  var3 = temp7;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memory[var1:var1 + 0x20] = var3;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var4 = var1 + 0x20;  var5 = var2;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 temp9 = storage[var5];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var6 = (!(temp9 &amp; 0x01) * 0x0100 - 0x01 &amp; temp9) / 0x02;</a:t>
            </a:r>
            <a:endParaRPr sz="7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IBM Plex Mono"/>
                <a:ea typeface="IBM Plex Mono"/>
                <a:cs typeface="IBM Plex Mono"/>
                <a:sym typeface="IBM Plex Mono"/>
              </a:rPr>
              <a:t>    </a:t>
            </a:r>
            <a:endParaRPr sz="5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 rot="-899628">
            <a:off x="74106" y="1831310"/>
            <a:ext cx="1384538" cy="442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becomes: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Memory Modeling: A Pretty Hard Problem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59275" y="1274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Need to truly reverse engineer fairly arbitrary pointer computation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Solidity </a:t>
            </a:r>
            <a:r>
              <a:rPr i="1" lang="en-GB" sz="1800"/>
              <a:t>free memory pointer</a:t>
            </a:r>
            <a:endParaRPr i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and getting worse</a:t>
            </a:r>
            <a:endParaRPr sz="1800"/>
          </a:p>
        </p:txBody>
      </p:sp>
      <p:sp>
        <p:nvSpPr>
          <p:cNvPr id="303" name="Google Shape;30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What is hard about writing an EVM decompiler?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how do we do it? Is this the only way?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If you already know this stuff:</a:t>
            </a:r>
            <a:endParaRPr sz="18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-GB" sz="1600"/>
              <a:t>control-flow recovery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-GB" sz="1600"/>
              <a:t>function recognition	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-GB" sz="1600"/>
              <a:t>memory modeling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-GB" sz="1600"/>
              <a:t>storage modeling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Good news: you won't need to understand algorithms!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/>
              <a:t>you can do it!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Bad news: at key points, I need your full attention, so you can understand the problem, from examples</a:t>
            </a:r>
            <a:endParaRPr sz="1800"/>
          </a:p>
        </p:txBody>
      </p:sp>
      <p:sp>
        <p:nvSpPr>
          <p:cNvPr id="74" name="Google Shape;74;p12"/>
          <p:cNvSpPr txBox="1"/>
          <p:nvPr>
            <p:ph type="title"/>
          </p:nvPr>
        </p:nvSpPr>
        <p:spPr>
          <a:xfrm>
            <a:off x="359275" y="393750"/>
            <a:ext cx="581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of the Talk</a:t>
            </a:r>
            <a:endParaRPr/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Status of Decompilation</a:t>
            </a:r>
            <a:endParaRPr/>
          </a:p>
        </p:txBody>
      </p:sp>
      <p:sp>
        <p:nvSpPr>
          <p:cNvPr id="309" name="Google Shape;309;p3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59275" y="393750"/>
            <a:ext cx="6353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Parting Thoughts: Are the Tough Problems Solved?</a:t>
            </a:r>
            <a:endParaRPr sz="2500"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359275" y="1373175"/>
            <a:ext cx="811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900"/>
              <a:t>Disclaimer</a:t>
            </a:r>
            <a:r>
              <a:rPr lang="en-GB" sz="1900"/>
              <a:t>: Subjective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n-GB" sz="1900"/>
              <a:t>Difficulty #1</a:t>
            </a:r>
            <a:r>
              <a:rPr lang="en-GB" sz="1900"/>
              <a:t>: Control Flow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-GB" sz="1900"/>
              <a:t>99%</a:t>
            </a:r>
            <a:r>
              <a:rPr lang="en-GB" sz="1900"/>
              <a:t>, you may want to do it differently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n-GB" sz="1900"/>
              <a:t>Difficulty #2</a:t>
            </a:r>
            <a:r>
              <a:rPr lang="en-GB" sz="1900"/>
              <a:t>: Function Recovery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-GB" sz="1900"/>
              <a:t>95%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n-GB" sz="1900"/>
              <a:t>Difficulty #3</a:t>
            </a:r>
            <a:r>
              <a:rPr lang="en-GB" sz="1900"/>
              <a:t>: Memory Modeling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-GB" sz="1900"/>
              <a:t>90%</a:t>
            </a:r>
            <a:r>
              <a:rPr lang="en-GB" sz="1900"/>
              <a:t>, may never be 100%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i="1" lang="en-GB" sz="1900"/>
              <a:t>Difficulty #4</a:t>
            </a:r>
            <a:r>
              <a:rPr lang="en-GB" sz="1900"/>
              <a:t>: Storage Modeling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b="1" lang="en-GB" sz="1900"/>
              <a:t>99+%</a:t>
            </a:r>
            <a:r>
              <a:rPr lang="en-GB" sz="1900"/>
              <a:t>: you probably want to imitate what we do </a:t>
            </a:r>
            <a:r>
              <a:rPr i="1" lang="en-GB" sz="1300"/>
              <a:t>[ICSE'26]</a:t>
            </a:r>
            <a:endParaRPr i="1" sz="1300"/>
          </a:p>
        </p:txBody>
      </p:sp>
      <p:sp>
        <p:nvSpPr>
          <p:cNvPr id="317" name="Google Shape;31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Compilation Challenges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New compiler/language developments bring new challenges: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Solidity 0.8 greatly increased the number of compiler-generated private methods: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Checked arithmetic by default: each arithmetic operation is a function call.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ABIEncoderV2 by default: many methods introduced for packing/unpacking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Solidity 0.8.13 marked the new YuL IR compilation pipeline as stable, allowing for heavier optimizations.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359275" y="1116150"/>
            <a:ext cx="7038900" cy="3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Open source, available at: </a:t>
            </a:r>
            <a:r>
              <a:rPr lang="en-GB" sz="1700" u="sng">
                <a:solidFill>
                  <a:schemeClr val="hlink"/>
                </a:solidFill>
                <a:hlinkClick r:id="rId3"/>
              </a:rPr>
              <a:t>https://github.com/nevillegrech/gigahorse-toolchain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Deployed on all deployed contracts on many blockchains at:</a:t>
            </a:r>
            <a:br>
              <a:rPr lang="en-GB" sz="1700"/>
            </a:br>
            <a:r>
              <a:rPr lang="en-GB" sz="1700" u="sng">
                <a:solidFill>
                  <a:schemeClr val="hlink"/>
                </a:solidFill>
                <a:hlinkClick r:id="rId4"/>
              </a:rPr>
              <a:t>https://app.dedaub.com/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type="title"/>
          </p:nvPr>
        </p:nvSpPr>
        <p:spPr>
          <a:xfrm>
            <a:off x="359275" y="393750"/>
            <a:ext cx="6522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Dedaub Gigahorse 3.0</a:t>
            </a:r>
            <a:endParaRPr/>
          </a:p>
        </p:txBody>
      </p:sp>
      <p:sp>
        <p:nvSpPr>
          <p:cNvPr id="331" name="Google Shape;3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Decompilation</a:t>
            </a:r>
            <a:endParaRPr/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Stack based: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○"/>
            </a:pPr>
            <a:r>
              <a:rPr lang="en-GB" sz="1800"/>
              <a:t>No concept of variables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Operations on 256 bit integers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○"/>
            </a:pPr>
            <a:r>
              <a:rPr lang="en-GB" sz="1800"/>
              <a:t>No type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No abstractions of public functions/entry points or private methods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JUMP targets can be “dynamic”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●"/>
            </a:pPr>
            <a:r>
              <a:rPr lang="en-GB" sz="1800"/>
              <a:t>Compilers optimize code in order to reduce code size: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Char char="○"/>
            </a:pPr>
            <a:r>
              <a:rPr lang="en-GB" sz="1800"/>
              <a:t>Reuse of low-level code blocks when possible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359275" y="393750"/>
            <a:ext cx="5819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Ethereum Virtual Machine (EVM)</a:t>
            </a:r>
            <a:endParaRPr/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Smart Contract (Solidity)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586061" y="1425486"/>
            <a:ext cx="7929600" cy="3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interface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 IERC20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b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{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transfer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address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to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value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external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C586C0"/>
                </a:solidFill>
                <a:latin typeface="IBM Plex Mono"/>
                <a:ea typeface="IBM Plex Mono"/>
                <a:cs typeface="IBM Plex Mono"/>
                <a:sym typeface="IBM Plex Mono"/>
              </a:rPr>
              <a:t>returns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(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bool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); }</a:t>
            </a:r>
            <a:endParaRPr sz="135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contract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 Contract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{</a:t>
            </a:r>
            <a:endParaRPr sz="135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defaultFee;</a:t>
            </a:r>
            <a:endParaRPr sz="135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6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simpleTransfer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address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tok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address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to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amt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external</a:t>
            </a:r>
            <a:endParaRPr sz="1350">
              <a:solidFill>
                <a:srgbClr val="569CD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{ 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IERC20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(tok).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transfer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(to, amt); }</a:t>
            </a:r>
            <a:b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endParaRPr sz="65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function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transWFee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address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tok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address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to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amt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b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    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feeA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, </a:t>
            </a:r>
            <a:r>
              <a:rPr lang="en-GB" sz="1350">
                <a:solidFill>
                  <a:srgbClr val="4EC9B0"/>
                </a:solidFill>
                <a:latin typeface="IBM Plex Mono"/>
                <a:ea typeface="IBM Plex Mono"/>
                <a:cs typeface="IBM Plex Mono"/>
                <a:sym typeface="IBM Plex Mono"/>
              </a:rPr>
              <a:t>uint256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GB" sz="1350">
                <a:solidFill>
                  <a:srgbClr val="9CDCFE"/>
                </a:solidFill>
                <a:latin typeface="IBM Plex Mono"/>
                <a:ea typeface="IBM Plex Mono"/>
                <a:cs typeface="IBM Plex Mono"/>
                <a:sym typeface="IBM Plex Mono"/>
              </a:rPr>
              <a:t>feeB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) </a:t>
            </a:r>
            <a:r>
              <a:rPr lang="en-GB" sz="1350">
                <a:solidFill>
                  <a:srgbClr val="569CD6"/>
                </a:solidFill>
                <a:latin typeface="IBM Plex Mono"/>
                <a:ea typeface="IBM Plex Mono"/>
                <a:cs typeface="IBM Plex Mono"/>
                <a:sym typeface="IBM Plex Mono"/>
              </a:rPr>
              <a:t>external </a:t>
            </a:r>
            <a:endParaRPr sz="1350">
              <a:solidFill>
                <a:srgbClr val="569CD6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{ 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IERC20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(tok).</a:t>
            </a:r>
            <a:r>
              <a:rPr lang="en-GB" sz="1350">
                <a:solidFill>
                  <a:srgbClr val="DCDCAA"/>
                </a:solidFill>
                <a:latin typeface="IBM Plex Mono"/>
                <a:ea typeface="IBM Plex Mono"/>
                <a:cs typeface="IBM Plex Mono"/>
                <a:sym typeface="IBM Plex Mono"/>
              </a:rPr>
              <a:t>transfer</a:t>
            </a: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(to, amt - defaultFee - feeA - feeB); }</a:t>
            </a:r>
            <a:b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1350">
                <a:solidFill>
                  <a:srgbClr val="6A9955"/>
                </a:solidFill>
                <a:latin typeface="IBM Plex Mono"/>
                <a:ea typeface="IBM Plex Mono"/>
                <a:cs typeface="IBM Plex Mono"/>
                <a:sym typeface="IBM Plex Mono"/>
              </a:rPr>
              <a:t>/* makes 3 private function calls! */</a:t>
            </a:r>
            <a:endParaRPr sz="1350">
              <a:solidFill>
                <a:srgbClr val="D4D4D4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D4D4D4"/>
                </a:solidFill>
                <a:latin typeface="IBM Plex Mono"/>
                <a:ea typeface="IBM Plex Mono"/>
                <a:cs typeface="IBM Plex Mono"/>
                <a:sym typeface="IBM Plex Mono"/>
              </a:rPr>
              <a:t>}</a:t>
            </a:r>
            <a:endParaRPr sz="1650">
              <a:solidFill>
                <a:schemeClr val="accent6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59275" y="393750"/>
            <a:ext cx="530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Smart Contract (compiled)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592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IBM Plex Mono"/>
                <a:ea typeface="IBM Plex Mono"/>
                <a:cs typeface="IBM Plex Mono"/>
                <a:sym typeface="IBM Plex Mono"/>
              </a:rPr>
              <a:t>608060405234801561000f575f80fd5b5060043610610034575f3560e01c806312e494061461003857806387d7a5f414610054575b5f80fd5b610052600480360381019061004d9190610227565b610070565b005b61006e60048036038101906100699190610277565b6100f1565b005b8273ffffffffffffffffffffffffffffffffffffffff1663a9059cbb83836040518363ffffffff1660e01b81526004016100ab92919061030c565b6020604051808303815f875af11580156100c7573d5f803e3d5ffd5b505050506040513d601f19601f820116820180604052508101906100eb9190610368565b50505050565b8473ffffffffffffffffffffffffffffffffffffffff1663a9059cbb8583855f548861011d91906103c0565b61012791906103c0565b61013191906103c0565b6040518363ffffffff1660e01b815260040161014e92919061030c565b6020604051808303815f875af115801561016a573d5f803e3d5ffd5b505050506040513d601f19601f8201168201806040525081019061018e9190610368565b505050505050565b5f80fd5b5f73ffffffffffffffffffffffffffffffffffffffff82169050919050565b5f6101c38261019a565b9050919050565b6101d3816101b9565b81146101dd575f80fd5b50565b5f813590506101ee816101ca565b92915050565b5f819050919050565b610206816101f4565b8114610210575f80fd5b50565b5f81359050610221816101fd565b92915050565b5f805f6060848603121561023e5761023d610196565b5b5f61024b868287016101e0565b935050602061025c868287016101e0565b925050604061026d86828701610213565b9150509250925092565b5f805f805f60a086880312156102905761028f610196565b5b5f61029d888289016101e0565b95505060206102ae888289016101e0565b94505060406102bf88828901610213565b93505060606102d088828901610213565b92505060806102e188828901610213565b9150509295509295909350565b6102f7816101b9565b82525050565b610306816101f4565b82525050565b5f60408201905061031f5f8301856102ee565b61032c60208301846102fd565b9392505050565b5f8115159050919050565b61034781610333565b8114610351575f80fd5b50565b5f815190506103628161033e565b92915050565b5f6020828403121561037d5761037c610196565b5b5f61038a84828501610354565b91505092915050565b7f4e487b71000000000000000000000000000000000000000000000000000000005f52601160045260245ffd5b5f6103ca826101f4565b91506103d5836101f4565b92508282039050818111156103ed576103ec610393565b5b9291505056fea2646970667358221220e987f5dd559089603fe79b9c0506b8440a1a70c32d013a6a038c780a82de25d064736f6c63430008190033</a:t>
            </a:r>
            <a:endParaRPr sz="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59275" y="393750"/>
            <a:ext cx="6345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Simple EVM program (Disassembled): 710 loc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" name="Google Shape;10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1076400" y="1525075"/>
            <a:ext cx="3912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0x80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0x4: MSTORE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0x5: CALLVALUE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0x7: ISZERO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0x11: POP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0x12: PUSH1 	0x4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0x14: CALLDATASIZE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0x15: LT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0x19: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0x1a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0x1c: CALLDATALOAD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0x1d: PUSH1 	0xe0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0x1f: SHR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0x21: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0x12e49406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0x26: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0x27: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0x2a: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002800" y="1525075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0x2c: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0x87d7a5f4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0x31: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0x32: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0x35: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0x37: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0x39: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0x3a: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0x3c: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0x3f: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0x42: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0x44: STOP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0x49: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0x4c: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0x4e: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0x50: MLOAD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0x51: PUSH2 	0x5a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0x54: SWAP2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0x55: SWAP1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0x59: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…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4946525" y="1489475"/>
            <a:ext cx="3000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  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0x131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0x132: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0x133: MSTORE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0x134: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0x135: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0x136: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0x138: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0x13a: PUSH1     0x20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0x13c: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0x13d: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0x13e: SWAP1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0x140: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0x143: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0x145: DUP4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0x146: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0x147: DUP5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0x148: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0x128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0x14b: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0x14d: SWAP3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0x14e: SWAP2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0x150: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0x151: JUMP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59275" y="393750"/>
            <a:ext cx="6345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Simple EVM program (Disassembled): 710 loc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1076400" y="1525075"/>
            <a:ext cx="3912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0x80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0x4: MSTORE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0x5: CALLVALUE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0x7: ISZERO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0xb: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0xc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0xe: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0xf: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0x11: POP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0x12: PUSH1 	0x4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0x14: CALLDATASIZE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0x15: LT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0x19: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0x1a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0x1c: CALLDATALOAD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0x1d: PUSH1 	0xe0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0x1f: SHR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0x21: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0x12e49406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0x26: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0x27: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0x2a: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002800" y="1525075"/>
            <a:ext cx="300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0x2c: PUSH4 	</a:t>
            </a:r>
            <a:r>
              <a:rPr lang="en-GB" sz="8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0x87d7a5f4</a:t>
            </a:r>
            <a:endParaRPr sz="8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0x31: EQ  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0x32: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0x35: JUMPI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0x36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0x37: PUSH1 	0x0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0x39: DUP1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0x3a: REVERT  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0x3c: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0x3f: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0x63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0x42: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0x43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0x44: STOP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0x49: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0x4c: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</a:t>
            </a:r>
            <a:r>
              <a:rPr lang="en-GB" sz="8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0x4e: PUSH1 	0x40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0x50: MLOAD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0x51: PUSH2 	0x5a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0x54: SWAP2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0x55: SWAP1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0x56: PUSH2 	</a:t>
            </a:r>
            <a:r>
              <a:rPr lang="en-GB" sz="8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endParaRPr sz="8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0x59: JUMP 	 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…</a:t>
            </a:r>
            <a:endParaRPr sz="8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8525" y="870875"/>
            <a:ext cx="1181400" cy="637800"/>
          </a:xfrm>
          <a:prstGeom prst="wedgeRoundRectCallout">
            <a:avLst>
              <a:gd fmla="val 37407" name="adj1"/>
              <a:gd fmla="val 65452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Be Vietnam"/>
                <a:ea typeface="Be Vietnam"/>
                <a:cs typeface="Be Vietnam"/>
                <a:sym typeface="Be Vietnam"/>
              </a:rPr>
              <a:t>contract entry-point</a:t>
            </a:r>
            <a:endParaRPr sz="1300">
              <a:solidFill>
                <a:schemeClr val="dk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946525" y="1489475"/>
            <a:ext cx="3000000" cy="36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  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0x131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0x132: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0x133: MSTORE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0x134: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0x135: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0x136: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0x137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0x138: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0x13a: PUSH1     0x20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0x13c: DUP3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0x13d: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0x13e: SWAP1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0x13f: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0x140: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0x143: PUSH1     0x0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0x145: DUP4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0x146: ADD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0x147: DUP5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0x148: PUSH2     </a:t>
            </a:r>
            <a:r>
              <a:rPr lang="en-GB" sz="800">
                <a:solidFill>
                  <a:schemeClr val="lt2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0x128</a:t>
            </a:r>
            <a:endParaRPr sz="800">
              <a:solidFill>
                <a:schemeClr val="lt2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0x14b: JUMP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GB" sz="800">
                <a:solidFill>
                  <a:schemeClr val="accent6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0x14d: SWAP3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0x14e: SWAP2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0x14f: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0x150: POP       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0x151: JUMP</a:t>
            </a:r>
            <a:b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</a:br>
            <a:r>
              <a:rPr lang="en-GB" sz="800">
                <a:solidFill>
                  <a:schemeClr val="lt1"/>
                </a:solidFill>
                <a:highlight>
                  <a:schemeClr val="dk1"/>
                </a:highlight>
                <a:latin typeface="IBM Plex Mono"/>
                <a:ea typeface="IBM Plex Mono"/>
                <a:cs typeface="IBM Plex Mono"/>
                <a:sym typeface="IBM Plex Mono"/>
              </a:rPr>
              <a:t>  …</a:t>
            </a:r>
            <a:endParaRPr sz="800">
              <a:solidFill>
                <a:schemeClr val="lt1"/>
              </a:solidFill>
              <a:highlight>
                <a:schemeClr val="dk1"/>
              </a:highlight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7336325" y="3367700"/>
            <a:ext cx="1695900" cy="141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EB5600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0x14c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0x14d: SWAP3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0x14e: SWAP2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0x14f: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0x150: POP     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0x151: JUMP</a:t>
            </a:r>
            <a:endParaRPr sz="1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24" name="Google Shape;124;p18"/>
          <p:cNvCxnSpPr>
            <a:endCxn id="123" idx="1"/>
          </p:cNvCxnSpPr>
          <p:nvPr/>
        </p:nvCxnSpPr>
        <p:spPr>
          <a:xfrm flipH="1" rot="10800000">
            <a:off x="6312425" y="4074950"/>
            <a:ext cx="1023900" cy="60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 txBox="1"/>
          <p:nvPr/>
        </p:nvSpPr>
        <p:spPr>
          <a:xfrm>
            <a:off x="6552250" y="67275"/>
            <a:ext cx="2469000" cy="198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0x1a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PUSH1 	0x0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0x1c: CALLDATALOAD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0x1d: PUSH1 	0xe0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0x1f: SHR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0x20: DUP1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0x21: PUSH4  </a:t>
            </a:r>
            <a:r>
              <a:rPr lang="en-GB" sz="1300">
                <a:solidFill>
                  <a:schemeClr val="accen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0x12e49406</a:t>
            </a:r>
            <a:endParaRPr sz="1300">
              <a:solidFill>
                <a:schemeClr val="accen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0x26: EQ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0x27: PUSH2 	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0x3b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0x2a: JUMPI</a:t>
            </a:r>
            <a:endParaRPr sz="1300"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7065900" y="2135175"/>
            <a:ext cx="1955100" cy="99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6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0x45</a:t>
            </a: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: JUMPDEST  </a:t>
            </a:r>
            <a:endParaRPr sz="13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0x46: PUSH2 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0x4d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0x49: PUSH2 </a:t>
            </a:r>
            <a:r>
              <a:rPr lang="en-GB" sz="1300">
                <a:solidFill>
                  <a:schemeClr val="lt2"/>
                </a:solidFill>
                <a:latin typeface="IBM Plex Mono"/>
                <a:ea typeface="IBM Plex Mono"/>
                <a:cs typeface="IBM Plex Mono"/>
                <a:sym typeface="IBM Plex Mono"/>
              </a:rPr>
              <a:t>0x104</a:t>
            </a:r>
            <a:endParaRPr sz="1300">
              <a:solidFill>
                <a:schemeClr val="lt2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0x4c: JUMP</a:t>
            </a:r>
            <a:endParaRPr sz="1300"/>
          </a:p>
        </p:txBody>
      </p:sp>
      <p:cxnSp>
        <p:nvCxnSpPr>
          <p:cNvPr id="127" name="Google Shape;127;p18"/>
          <p:cNvCxnSpPr>
            <a:endCxn id="126" idx="1"/>
          </p:cNvCxnSpPr>
          <p:nvPr/>
        </p:nvCxnSpPr>
        <p:spPr>
          <a:xfrm flipH="1" rot="10800000">
            <a:off x="4387800" y="2634075"/>
            <a:ext cx="2678100" cy="108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endCxn id="125" idx="1"/>
          </p:cNvCxnSpPr>
          <p:nvPr/>
        </p:nvCxnSpPr>
        <p:spPr>
          <a:xfrm flipH="1" rot="10800000">
            <a:off x="2824750" y="1060125"/>
            <a:ext cx="3727500" cy="318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daub-theme">
  <a:themeElements>
    <a:clrScheme name="Focus">
      <a:dk1>
        <a:srgbClr val="14171A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